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7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2D5E2-5528-4249-A217-583E8D85A135}" type="datetimeFigureOut">
              <a:rPr lang="ru-RU" smtClean="0"/>
              <a:t>28.03.2017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1B87D-A472-475C-BD13-0501FED2BE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059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1B87D-A472-475C-BD13-0501FED2BE9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568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C0C52-45AE-47F8-AD6A-BA233C7626E0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CF12C-D376-4532-9905-2E2313A82FA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C0C52-45AE-47F8-AD6A-BA233C7626E0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CF12C-D376-4532-9905-2E2313A82F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C0C52-45AE-47F8-AD6A-BA233C7626E0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CF12C-D376-4532-9905-2E2313A82F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C0C52-45AE-47F8-AD6A-BA233C7626E0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CF12C-D376-4532-9905-2E2313A82F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C0C52-45AE-47F8-AD6A-BA233C7626E0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CF12C-D376-4532-9905-2E2313A82FAC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C0C52-45AE-47F8-AD6A-BA233C7626E0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CF12C-D376-4532-9905-2E2313A82F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C0C52-45AE-47F8-AD6A-BA233C7626E0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CF12C-D376-4532-9905-2E2313A82FAC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C0C52-45AE-47F8-AD6A-BA233C7626E0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CF12C-D376-4532-9905-2E2313A82F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C0C52-45AE-47F8-AD6A-BA233C7626E0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CF12C-D376-4532-9905-2E2313A82F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C0C52-45AE-47F8-AD6A-BA233C7626E0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CF12C-D376-4532-9905-2E2313A82FAC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C0C52-45AE-47F8-AD6A-BA233C7626E0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CF12C-D376-4532-9905-2E2313A82FA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6BC0C52-45AE-47F8-AD6A-BA233C7626E0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113CF12C-D376-4532-9905-2E2313A82FA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9000" b="1" dirty="0" smtClean="0"/>
              <a:t>МОТИВАЦИЯ</a:t>
            </a:r>
            <a:endParaRPr lang="ru-RU" sz="9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0054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911824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/>
              <a:t>МОТИВАЦИЯ – НАЧАЛЬНЫЙ ЭТАП УРОКА…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-891480"/>
            <a:ext cx="8229600" cy="2664296"/>
          </a:xfrm>
        </p:spPr>
        <p:txBody>
          <a:bodyPr/>
          <a:lstStyle/>
          <a:p>
            <a:pPr marL="0" indent="0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192765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1998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ЦЕЛЬЮ ЭТАПА МОТИВАЦИИ (САМООПРЕДЕЛЕНИЯ) К УЧЕБНОЙ ДЕЯТЕЛЬНОСТИ ЯВЛЯЕТСЯ ВЫРАБОТКА НА ЛИЧНОСТНО ЗНАЧИМОМ УРОВНЕ ВНУТРЕННЕЙ ГОТОВНОСТИ ВЫПОЛНЕНИЯ НОРМАТИВНЫХ ТРЕБОВАНИЙ УЧЕБНОЙ ДЕЯТЕЛЬНОСТИ.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07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33400"/>
            <a:ext cx="8964488" cy="2103512"/>
          </a:xfrm>
        </p:spPr>
        <p:txBody>
          <a:bodyPr>
            <a:noAutofit/>
          </a:bodyPr>
          <a:lstStyle/>
          <a:p>
            <a:r>
              <a:rPr lang="ru-RU" sz="5400" dirty="0" smtClean="0"/>
              <a:t>ДЛЯ РЕАЛИЗАЦИИ ЭТОЙ ЦЕЛИ НЕОБХОДИМО: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912096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/>
              <a:t>«ХОЧУ»</a:t>
            </a:r>
          </a:p>
          <a:p>
            <a:pPr algn="ctr"/>
            <a:r>
              <a:rPr lang="ru-RU" sz="6600" dirty="0" smtClean="0"/>
              <a:t>«НАДО»</a:t>
            </a:r>
          </a:p>
          <a:p>
            <a:pPr algn="ctr"/>
            <a:r>
              <a:rPr lang="ru-RU" sz="6600" dirty="0" smtClean="0"/>
              <a:t>«МОГУ»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145938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dirty="0"/>
              <a:t>Этап вызывания исходной </a:t>
            </a:r>
            <a:r>
              <a:rPr lang="ru-RU" sz="4800" dirty="0" smtClean="0"/>
              <a:t>мотивации.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772816"/>
            <a:ext cx="8928992" cy="4704184"/>
          </a:xfrm>
        </p:spPr>
        <p:txBody>
          <a:bodyPr>
            <a:noAutofit/>
          </a:bodyPr>
          <a:lstStyle/>
          <a:p>
            <a:r>
              <a:rPr lang="ru-RU" sz="3600" dirty="0"/>
              <a:t>актуализировать мотивы предыдущих </a:t>
            </a:r>
            <a:r>
              <a:rPr lang="ru-RU" sz="3600" dirty="0" smtClean="0"/>
              <a:t>достижений;</a:t>
            </a:r>
            <a:endParaRPr lang="ru-RU" sz="3600" dirty="0"/>
          </a:p>
          <a:p>
            <a:r>
              <a:rPr lang="ru-RU" sz="3600" dirty="0" smtClean="0"/>
              <a:t>вызывать </a:t>
            </a:r>
            <a:r>
              <a:rPr lang="ru-RU" sz="3600" dirty="0"/>
              <a:t>мотивы относительной </a:t>
            </a:r>
            <a:r>
              <a:rPr lang="ru-RU" sz="3600" dirty="0" smtClean="0"/>
              <a:t>неудовлетворенности;</a:t>
            </a:r>
            <a:endParaRPr lang="ru-RU" sz="3600" dirty="0"/>
          </a:p>
          <a:p>
            <a:r>
              <a:rPr lang="ru-RU" sz="3600" dirty="0" smtClean="0"/>
              <a:t>усилить </a:t>
            </a:r>
            <a:r>
              <a:rPr lang="ru-RU" sz="3600" dirty="0"/>
              <a:t>мотивы ориентации на предстоящую </a:t>
            </a:r>
            <a:r>
              <a:rPr lang="ru-RU" sz="3600" dirty="0" smtClean="0"/>
              <a:t>работу;</a:t>
            </a:r>
            <a:endParaRPr lang="ru-RU" sz="3600" dirty="0"/>
          </a:p>
          <a:p>
            <a:r>
              <a:rPr lang="ru-RU" sz="3600" dirty="0" smtClean="0"/>
              <a:t>усилить </a:t>
            </a:r>
            <a:r>
              <a:rPr lang="ru-RU" sz="3600" dirty="0"/>
              <a:t>непроизвольные </a:t>
            </a:r>
            <a:r>
              <a:rPr lang="ru-RU" sz="3600" dirty="0" smtClean="0"/>
              <a:t>мотивы удивления</a:t>
            </a:r>
            <a:r>
              <a:rPr lang="ru-RU" sz="3600" dirty="0"/>
              <a:t>, любознательности.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383531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40960" cy="180020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Приёмы создания условий для возникновения внутренней потребности включения в деятельность («хочу</a:t>
            </a:r>
            <a:r>
              <a:rPr lang="ru-RU" dirty="0" smtClean="0"/>
              <a:t>»)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344144"/>
          </a:xfrm>
        </p:spPr>
        <p:txBody>
          <a:bodyPr>
            <a:noAutofit/>
          </a:bodyPr>
          <a:lstStyle/>
          <a:p>
            <a:r>
              <a:rPr lang="ru-RU" sz="3600" dirty="0" smtClean="0"/>
              <a:t>«ФАНТАСТИЧЕСКАЯ ДОБАВКА»</a:t>
            </a:r>
          </a:p>
          <a:p>
            <a:r>
              <a:rPr lang="ru-RU" sz="3600" dirty="0" smtClean="0"/>
              <a:t>«УДИВЛЯЙ»</a:t>
            </a:r>
          </a:p>
          <a:p>
            <a:r>
              <a:rPr lang="ru-RU" sz="3600" dirty="0" smtClean="0"/>
              <a:t>«ПРИВЛЕКАТЕЛЬНАЯ ЦЕЛЬ» </a:t>
            </a:r>
          </a:p>
          <a:p>
            <a:r>
              <a:rPr lang="ru-RU" sz="3600" dirty="0" smtClean="0"/>
              <a:t>«ОТСРОЧЕННАЯ ЗАГАДКА»</a:t>
            </a:r>
          </a:p>
          <a:p>
            <a:r>
              <a:rPr lang="ru-RU" sz="3600" dirty="0" smtClean="0"/>
              <a:t>«ПРОБЛЕМНАЯ СИТУАЦИЯ»</a:t>
            </a:r>
          </a:p>
          <a:p>
            <a:r>
              <a:rPr lang="ru-RU" sz="3600" dirty="0" smtClean="0"/>
              <a:t>«ТЕАТРАЛИЗАЦИЯ»</a:t>
            </a:r>
          </a:p>
          <a:p>
            <a:r>
              <a:rPr lang="ru-RU" sz="3600" dirty="0" smtClean="0"/>
              <a:t>«ПОГРУЖЕНИЕ В УРОК»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256388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33400"/>
            <a:ext cx="8784976" cy="16714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Приёмы актуализации  требования к ученику со стороны учебной деятельности («надо»)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84008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ЭПИГРАФ К УРОКУ. ПОСЛОВИЦЫ. ПОГОВОРКИ.</a:t>
            </a:r>
          </a:p>
        </p:txBody>
      </p:sp>
    </p:spTree>
    <p:extLst>
      <p:ext uri="{BB962C8B-B14F-4D97-AF65-F5344CB8AC3E}">
        <p14:creationId xmlns:p14="http://schemas.microsoft.com/office/powerpoint/2010/main" val="814172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Приёмы установить тематические рамки деятельности («могу»)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88160"/>
          </a:xfrm>
        </p:spPr>
        <p:txBody>
          <a:bodyPr/>
          <a:lstStyle/>
          <a:p>
            <a:r>
              <a:rPr lang="ru-RU" sz="3600" dirty="0"/>
              <a:t>«ОРАТОР»</a:t>
            </a:r>
          </a:p>
          <a:p>
            <a:r>
              <a:rPr lang="ru-RU" sz="3600" dirty="0"/>
              <a:t>«ФАНТАЗЁР»</a:t>
            </a:r>
          </a:p>
          <a:p>
            <a:r>
              <a:rPr lang="ru-RU" sz="3600" dirty="0"/>
              <a:t>«ИНДУКТОР»</a:t>
            </a:r>
          </a:p>
          <a:p>
            <a:r>
              <a:rPr lang="ru-RU" sz="3600" dirty="0"/>
              <a:t>«АССОЦИАТИВНЫЙ РЯД»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5924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79512" y="908720"/>
            <a:ext cx="8712968" cy="20882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Планомерное  и систематическое применение названных приемов  и методов дает возможность повысить эффективность обучения.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3717032"/>
            <a:ext cx="8229600" cy="27599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8800" b="1" dirty="0">
                <a:solidFill>
                  <a:schemeClr val="accent1">
                    <a:lumMod val="75000"/>
                  </a:schemeClr>
                </a:solidFill>
              </a:rPr>
              <a:t>Желаю удачи!</a:t>
            </a:r>
          </a:p>
        </p:txBody>
      </p:sp>
    </p:spTree>
    <p:extLst>
      <p:ext uri="{BB962C8B-B14F-4D97-AF65-F5344CB8AC3E}">
        <p14:creationId xmlns:p14="http://schemas.microsoft.com/office/powerpoint/2010/main" val="11377864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96</TotalTime>
  <Words>173</Words>
  <Application>Microsoft Office PowerPoint</Application>
  <PresentationFormat>Экран (4:3)</PresentationFormat>
  <Paragraphs>30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Ясность</vt:lpstr>
      <vt:lpstr>МОТИВАЦИЯ</vt:lpstr>
      <vt:lpstr>МОТИВАЦИЯ – НАЧАЛЬНЫЙ ЭТАП УРОКА…</vt:lpstr>
      <vt:lpstr>ЦЕЛЬЮ ЭТАПА МОТИВАЦИИ (САМООПРЕДЕЛЕНИЯ) К УЧЕБНОЙ ДЕЯТЕЛЬНОСТИ ЯВЛЯЕТСЯ ВЫРАБОТКА НА ЛИЧНОСТНО ЗНАЧИМОМ УРОВНЕ ВНУТРЕННЕЙ ГОТОВНОСТИ ВЫПОЛНЕНИЯ НОРМАТИВНЫХ ТРЕБОВАНИЙ УЧЕБНОЙ ДЕЯТЕЛЬНОСТИ.</vt:lpstr>
      <vt:lpstr>ДЛЯ РЕАЛИЗАЦИИ ЭТОЙ ЦЕЛИ НЕОБХОДИМО:</vt:lpstr>
      <vt:lpstr>Этап вызывания исходной мотивации.</vt:lpstr>
      <vt:lpstr>Приёмы создания условий для возникновения внутренней потребности включения в деятельность («хочу»)</vt:lpstr>
      <vt:lpstr>Приёмы актуализации  требования к ученику со стороны учебной деятельности («надо»)</vt:lpstr>
      <vt:lpstr>Приёмы установить тематические рамки деятельности («могу»)</vt:lpstr>
      <vt:lpstr>Планомерное  и систематическое применение названных приемов  и методов дает возможность повысить эффективность обучения. 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МОТИВАЦИЯ</dc:title>
  <dc:creator>Admin</dc:creator>
  <cp:lastModifiedBy>Admin</cp:lastModifiedBy>
  <cp:revision>8</cp:revision>
  <dcterms:created xsi:type="dcterms:W3CDTF">2017-03-27T19:48:33Z</dcterms:created>
  <dcterms:modified xsi:type="dcterms:W3CDTF">2017-03-27T21:25:04Z</dcterms:modified>
</cp:coreProperties>
</file>